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8"/>
  </p:notesMasterIdLst>
  <p:sldIdLst>
    <p:sldId id="256" r:id="rId2"/>
    <p:sldId id="286" r:id="rId3"/>
    <p:sldId id="312" r:id="rId4"/>
    <p:sldId id="288" r:id="rId5"/>
    <p:sldId id="324" r:id="rId6"/>
    <p:sldId id="314" r:id="rId7"/>
    <p:sldId id="325" r:id="rId8"/>
    <p:sldId id="315" r:id="rId9"/>
    <p:sldId id="316" r:id="rId10"/>
    <p:sldId id="326" r:id="rId11"/>
    <p:sldId id="317" r:id="rId12"/>
    <p:sldId id="318" r:id="rId13"/>
    <p:sldId id="319" r:id="rId14"/>
    <p:sldId id="327" r:id="rId15"/>
    <p:sldId id="320" r:id="rId16"/>
    <p:sldId id="321" r:id="rId17"/>
    <p:sldId id="322" r:id="rId18"/>
    <p:sldId id="323" r:id="rId19"/>
    <p:sldId id="328" r:id="rId20"/>
    <p:sldId id="329" r:id="rId21"/>
    <p:sldId id="331" r:id="rId22"/>
    <p:sldId id="332" r:id="rId23"/>
    <p:sldId id="333" r:id="rId24"/>
    <p:sldId id="334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292" r:id="rId33"/>
    <p:sldId id="294" r:id="rId34"/>
    <p:sldId id="343" r:id="rId35"/>
    <p:sldId id="344" r:id="rId36"/>
    <p:sldId id="302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Georgia" panose="02040502050405020303" pitchFamily="18" charset="0"/>
      <p:regular r:id="rId43"/>
      <p:bold r:id="rId44"/>
      <p:italic r:id="rId45"/>
      <p:boldItalic r:id="rId46"/>
    </p:embeddedFont>
    <p:embeddedFont>
      <p:font typeface="Nunito Sans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E119CB-C25C-4660-B177-C389BE37FD5D}">
  <a:tblStyle styleId="{B3E119CB-C25C-4660-B177-C389BE37FD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1818" autoAdjust="0"/>
  </p:normalViewPr>
  <p:slideViewPr>
    <p:cSldViewPr snapToGrid="0">
      <p:cViewPr varScale="1">
        <p:scale>
          <a:sx n="59" d="100"/>
          <a:sy n="59" d="100"/>
        </p:scale>
        <p:origin x="1164" y="6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62979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En este curso de angular</a:t>
            </a:r>
            <a:r>
              <a:rPr lang="es-EC" baseline="0" dirty="0"/>
              <a:t> vamos navegar a través de las características de angular, a lo largo de este camino vamos a construir una aplicación con su propio código.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Veremos como angular proporciona un conjunto de patrones para construir componente, </a:t>
            </a:r>
            <a:r>
              <a:rPr lang="es-EC" baseline="0" dirty="0" err="1"/>
              <a:t>template</a:t>
            </a:r>
            <a:r>
              <a:rPr lang="es-EC" baseline="0" dirty="0"/>
              <a:t>, </a:t>
            </a:r>
            <a:r>
              <a:rPr lang="es-EC" baseline="0" dirty="0" err="1"/>
              <a:t>modulos</a:t>
            </a:r>
            <a:r>
              <a:rPr lang="es-EC" baseline="0" dirty="0"/>
              <a:t>, pipes y servicios.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1706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En angular una aplicación esta compuesta por un conjunto de componentes y servicios que proporcionan funcionalidad a través</a:t>
            </a:r>
            <a:r>
              <a:rPr lang="es-EC" baseline="0" dirty="0"/>
              <a:t> de esos componentes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Cada</a:t>
            </a:r>
            <a:r>
              <a:rPr lang="es-EC" baseline="0" dirty="0"/>
              <a:t> componente se compone de una plantilla  que es el HTML para el fragmento de la interfaz de usuario que define una vista para la aplicación,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Se agregar a esto una clase para el código asociado con la vista. La clase contiene las propiedades o datos disponibles para usar en la vista, y métodos los cuales realizan las acciones para la vista tales como responder a un </a:t>
            </a:r>
            <a:r>
              <a:rPr lang="es-EC" baseline="0" dirty="0" err="1"/>
              <a:t>click</a:t>
            </a:r>
            <a:r>
              <a:rPr lang="es-EC" baseline="0" dirty="0"/>
              <a:t> del botón.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Un componente también tiene metadatos, los cuales proporcionan información adicional sobre el componente angular.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Este es el metadato que identifica la clase como un componente angular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2970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En angular una aplicación esta compuesta por un conjunto de componentes y servicios que proporcionan funcionalidad a través</a:t>
            </a:r>
            <a:r>
              <a:rPr lang="es-EC" baseline="0" dirty="0"/>
              <a:t> de esos componentes</a:t>
            </a: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En angular una aplicación esta compuesta por un conjunto de componentes y servicios que proporcionan funcionalidad a través</a:t>
            </a:r>
            <a:r>
              <a:rPr lang="es-EC" baseline="0" dirty="0"/>
              <a:t> de esos componentes</a:t>
            </a: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3121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Componente: Mediante el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endParaRPr lang="es-E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Directivas estructurales: Podemos cambiar el DOM, Añadir o eliminar elementos al DOM,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ngIf</a:t>
            </a:r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ngFor</a:t>
            </a:r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ngSwitch</a:t>
            </a:r>
            <a:endParaRPr lang="es-E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Directivas de atributo: Podemos cambiar la apariencia o el comportamiento de un elemento o componente.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ngClass</a:t>
            </a:r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ngStyle</a:t>
            </a:r>
            <a:r>
              <a:rPr lang="es-E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ngModel</a:t>
            </a:r>
            <a:endParaRPr lang="es-E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190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0360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124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Angular</a:t>
            </a:r>
            <a:r>
              <a:rPr lang="es-EC" baseline="0" dirty="0"/>
              <a:t> hace que nuestro HTML sea mas expresivo, Potencia el HTML con características tales como condiciones </a:t>
            </a:r>
            <a:r>
              <a:rPr lang="es-EC" baseline="0" dirty="0" err="1"/>
              <a:t>if</a:t>
            </a:r>
            <a:r>
              <a:rPr lang="es-EC" baseline="0" dirty="0"/>
              <a:t>, bucles </a:t>
            </a:r>
            <a:r>
              <a:rPr lang="es-EC" baseline="0" dirty="0" err="1"/>
              <a:t>for</a:t>
            </a:r>
            <a:r>
              <a:rPr lang="es-EC" baseline="0" dirty="0"/>
              <a:t> y variables locales.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Angular tiene un poderoso data </a:t>
            </a:r>
            <a:r>
              <a:rPr lang="es-EC" baseline="0" dirty="0" err="1"/>
              <a:t>binding</a:t>
            </a:r>
            <a:r>
              <a:rPr lang="es-EC" baseline="0" dirty="0"/>
              <a:t> (para enlazar datos),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Angular promueve modularidad para el diseño, nuestra aplicación viene con un conjunto de bloques de construcción, hace esto fácil crear y reutilizar contenido.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Angular tiene soporte para construir comunicación con un servicio </a:t>
            </a:r>
            <a:r>
              <a:rPr lang="es-EC" baseline="0" dirty="0" err="1"/>
              <a:t>backend</a:t>
            </a:r>
            <a:r>
              <a:rPr lang="es-EC" baseline="0" dirty="0"/>
              <a:t>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Hace que sea </a:t>
            </a:r>
            <a:r>
              <a:rPr lang="es-EC" baseline="0" dirty="0" err="1"/>
              <a:t>facil</a:t>
            </a:r>
            <a:r>
              <a:rPr lang="es-EC" baseline="0" dirty="0"/>
              <a:t> para nuestra aplicación integrarse con un servicio back-</a:t>
            </a:r>
            <a:r>
              <a:rPr lang="es-EC" baseline="0" dirty="0" err="1"/>
              <a:t>end</a:t>
            </a:r>
            <a:r>
              <a:rPr lang="es-EC" baseline="0" dirty="0"/>
              <a:t>, para obtener y enviar data o ejecutar lógica de negocio en el lado del servidor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Angular</a:t>
            </a:r>
            <a:r>
              <a:rPr lang="es-EC" baseline="0" dirty="0"/>
              <a:t> esta construido para la velocidad, Tiene cargar iniciales mas rápidas, cambio detección rápida y mejor tiempo de </a:t>
            </a:r>
            <a:r>
              <a:rPr lang="es-EC" baseline="0" dirty="0" err="1"/>
              <a:t>renderiazación</a:t>
            </a:r>
            <a:r>
              <a:rPr lang="es-EC" baseline="0" dirty="0"/>
              <a:t>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Angular es moderno, toma ventajas de características mejoradas en los últimos estándares y mejoras de JavaScript, tales como clases, módulos y decoradores.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/>
              <a:t>Angular</a:t>
            </a:r>
            <a:r>
              <a:rPr lang="es-EC" baseline="0" dirty="0"/>
              <a:t> tiene un API simplificado, tiene menos directivas incorporadas para aprender.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C" baseline="0" dirty="0"/>
              <a:t>Angular mejora nuestra productividad para mejorar el flujo de trabajo diario.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with intro text">
  <p:cSld name="TITLE_AND_BODY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7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angular.io/guide/getting-started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github.com/angular/flex-layou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4950728" y="431232"/>
            <a:ext cx="3965509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4400" kern="1200" dirty="0" err="1">
                <a:solidFill>
                  <a:schemeClr val="bg1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Capacitaci</a:t>
            </a:r>
            <a:r>
              <a:rPr lang="es-EC" sz="4400" kern="1200" dirty="0" err="1">
                <a:solidFill>
                  <a:schemeClr val="bg1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ón</a:t>
            </a:r>
            <a:r>
              <a:rPr lang="es-EC" sz="4400" kern="1200" dirty="0">
                <a:solidFill>
                  <a:schemeClr val="bg1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 de</a:t>
            </a:r>
            <a:br>
              <a:rPr lang="en-US" sz="4400" kern="1200" dirty="0">
                <a:solidFill>
                  <a:schemeClr val="bg1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</a:br>
            <a:r>
              <a:rPr lang="en-US" sz="4400" kern="1200" dirty="0">
                <a:solidFill>
                  <a:schemeClr val="bg1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rPr>
              <a:t>Angular </a:t>
            </a:r>
            <a:endParaRPr sz="4400" kern="1200" dirty="0">
              <a:solidFill>
                <a:schemeClr val="bg1"/>
              </a:solidFill>
              <a:effectLst>
                <a:outerShdw blurRad="63500" dist="38100" dir="5400000" algn="t" rotWithShape="0">
                  <a:prstClr val="black">
                    <a:alpha val="25000"/>
                  </a:prstClr>
                </a:outerShdw>
              </a:effectLst>
              <a:latin typeface="+mn-lt"/>
              <a:ea typeface="+mj-ea"/>
              <a:cs typeface="+mj-cs"/>
            </a:endParaRPr>
          </a:p>
        </p:txBody>
      </p:sp>
      <p:grpSp>
        <p:nvGrpSpPr>
          <p:cNvPr id="92" name="Shape 92"/>
          <p:cNvGrpSpPr/>
          <p:nvPr/>
        </p:nvGrpSpPr>
        <p:grpSpPr>
          <a:xfrm>
            <a:off x="572752" y="854264"/>
            <a:ext cx="549262" cy="487982"/>
            <a:chOff x="5292575" y="3681900"/>
            <a:chExt cx="420150" cy="373275"/>
          </a:xfrm>
        </p:grpSpPr>
        <p:sp>
          <p:nvSpPr>
            <p:cNvPr id="93" name="Shape 9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E061854-D43D-4775-A8E2-FFBA9FC1E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61" y="257782"/>
            <a:ext cx="1048018" cy="136788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894CE9-B583-4023-8F99-56BB9B456612}"/>
              </a:ext>
            </a:extLst>
          </p:cNvPr>
          <p:cNvSpPr/>
          <p:nvPr/>
        </p:nvSpPr>
        <p:spPr>
          <a:xfrm>
            <a:off x="1211379" y="638690"/>
            <a:ext cx="337997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C" sz="3400" dirty="0">
                <a:solidFill>
                  <a:schemeClr val="accent1"/>
                </a:solidFill>
              </a:rPr>
              <a:t>Manuel Cepeda</a:t>
            </a:r>
          </a:p>
          <a:p>
            <a:endParaRPr lang="es-EC" dirty="0">
              <a:solidFill>
                <a:schemeClr val="accent1"/>
              </a:solidFill>
            </a:endParaRPr>
          </a:p>
          <a:p>
            <a:r>
              <a:rPr lang="es-EC" dirty="0">
                <a:solidFill>
                  <a:schemeClr val="accent1"/>
                </a:solidFill>
              </a:rPr>
              <a:t>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880135-F089-4FF5-94E0-B475DD3E26D1}"/>
              </a:ext>
            </a:extLst>
          </p:cNvPr>
          <p:cNvSpPr/>
          <p:nvPr/>
        </p:nvSpPr>
        <p:spPr>
          <a:xfrm>
            <a:off x="906277" y="1497000"/>
            <a:ext cx="439309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s-EC" sz="1500" dirty="0">
                <a:solidFill>
                  <a:schemeClr val="tx1"/>
                </a:solidFill>
              </a:rPr>
              <a:t>Ingeniero Sistemas Computacionales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s-ES" sz="1500" dirty="0">
                <a:solidFill>
                  <a:schemeClr val="tx1"/>
                </a:solidFill>
              </a:rPr>
              <a:t>Maestría en Gerencia de Sistemas y                    Tecnologías de la Información</a:t>
            </a:r>
          </a:p>
          <a:p>
            <a:endParaRPr lang="es-ES" sz="1500" dirty="0">
              <a:solidFill>
                <a:schemeClr val="tx1"/>
              </a:solidFill>
            </a:endParaRPr>
          </a:p>
          <a:p>
            <a:r>
              <a:rPr lang="es-ES" sz="1500" dirty="0">
                <a:solidFill>
                  <a:schemeClr val="tx1"/>
                </a:solidFill>
              </a:rPr>
              <a:t>Experiencia Laboral          </a:t>
            </a:r>
            <a:r>
              <a:rPr lang="es-ES" sz="1500" b="1" dirty="0">
                <a:solidFill>
                  <a:schemeClr val="tx1"/>
                </a:solidFill>
              </a:rPr>
              <a:t>10 años</a:t>
            </a:r>
          </a:p>
          <a:p>
            <a:r>
              <a:rPr lang="es-ES" sz="1500" dirty="0">
                <a:solidFill>
                  <a:schemeClr val="tx1"/>
                </a:solidFill>
              </a:rPr>
              <a:t>Experiencia Académica     </a:t>
            </a:r>
            <a:r>
              <a:rPr lang="es-ES" sz="1500" b="1" dirty="0">
                <a:solidFill>
                  <a:schemeClr val="tx1"/>
                </a:solidFill>
              </a:rPr>
              <a:t>3  años</a:t>
            </a:r>
          </a:p>
          <a:p>
            <a:r>
              <a:rPr lang="en-US" sz="1500" dirty="0">
                <a:solidFill>
                  <a:schemeClr val="tx1"/>
                </a:solidFill>
              </a:rPr>
              <a:t>Consultor/</a:t>
            </a:r>
            <a:r>
              <a:rPr lang="en-US" sz="1500" dirty="0" err="1">
                <a:solidFill>
                  <a:schemeClr val="tx1"/>
                </a:solidFill>
              </a:rPr>
              <a:t>Arquitecto</a:t>
            </a:r>
            <a:r>
              <a:rPr lang="en-US" sz="1500" dirty="0">
                <a:solidFill>
                  <a:schemeClr val="tx1"/>
                </a:solidFill>
              </a:rPr>
              <a:t>	        </a:t>
            </a:r>
            <a:r>
              <a:rPr lang="en-US" sz="1500" b="1" dirty="0">
                <a:solidFill>
                  <a:schemeClr val="tx1"/>
                </a:solidFill>
              </a:rPr>
              <a:t>5  </a:t>
            </a:r>
            <a:r>
              <a:rPr lang="en-US" sz="1500" b="1" dirty="0" err="1">
                <a:solidFill>
                  <a:schemeClr val="tx1"/>
                </a:solidFill>
              </a:rPr>
              <a:t>años</a:t>
            </a:r>
            <a:endParaRPr lang="en-US" sz="1500" b="1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825BE4-F55D-4C54-A3E8-6FB45BD816BA}"/>
              </a:ext>
            </a:extLst>
          </p:cNvPr>
          <p:cNvSpPr/>
          <p:nvPr/>
        </p:nvSpPr>
        <p:spPr>
          <a:xfrm>
            <a:off x="956412" y="3420036"/>
            <a:ext cx="439309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b="1" dirty="0">
                <a:solidFill>
                  <a:schemeClr val="tx1"/>
                </a:solidFill>
              </a:rPr>
              <a:t>Certificación Java 7</a:t>
            </a:r>
          </a:p>
          <a:p>
            <a:pPr>
              <a:lnSpc>
                <a:spcPct val="200000"/>
              </a:lnSpc>
            </a:pPr>
            <a:r>
              <a:rPr lang="es-EC" b="1" dirty="0">
                <a:solidFill>
                  <a:schemeClr val="tx1"/>
                </a:solidFill>
              </a:rPr>
              <a:t>Certificación en </a:t>
            </a:r>
            <a:r>
              <a:rPr lang="es-EC" b="1" dirty="0" err="1">
                <a:solidFill>
                  <a:schemeClr val="tx1"/>
                </a:solidFill>
              </a:rPr>
              <a:t>Togaf</a:t>
            </a:r>
            <a:r>
              <a:rPr lang="es-EC" b="1" dirty="0">
                <a:solidFill>
                  <a:schemeClr val="tx1"/>
                </a:solidFill>
              </a:rPr>
              <a:t> 9.1</a:t>
            </a:r>
          </a:p>
          <a:p>
            <a:endParaRPr lang="es-EC" b="1" dirty="0">
              <a:solidFill>
                <a:schemeClr val="tx1"/>
              </a:solidFill>
            </a:endParaRPr>
          </a:p>
        </p:txBody>
      </p:sp>
      <p:pic>
        <p:nvPicPr>
          <p:cNvPr id="3080" name="Picture 8" descr="Resultado de imagen para java 7">
            <a:extLst>
              <a:ext uri="{FF2B5EF4-FFF2-40B4-BE49-F238E27FC236}">
                <a16:creationId xmlns:a16="http://schemas.microsoft.com/office/drawing/2014/main" id="{043206C3-F777-4A44-9361-2D8E210E0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1" y="4152493"/>
            <a:ext cx="820686" cy="82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para togaf">
            <a:extLst>
              <a:ext uri="{FF2B5EF4-FFF2-40B4-BE49-F238E27FC236}">
                <a16:creationId xmlns:a16="http://schemas.microsoft.com/office/drawing/2014/main" id="{DA056BF7-CE9C-4EB9-830B-7E53F9B19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216" y="4714824"/>
            <a:ext cx="927771" cy="20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para angular">
            <a:extLst>
              <a:ext uri="{FF2B5EF4-FFF2-40B4-BE49-F238E27FC236}">
                <a16:creationId xmlns:a16="http://schemas.microsoft.com/office/drawing/2014/main" id="{95FF094D-EE51-4CEE-95B2-2D5F5D5C7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086" y="2951697"/>
            <a:ext cx="2007051" cy="176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59408" y="457200"/>
            <a:ext cx="6163294" cy="4445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TypeScript</a:t>
            </a: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es un lenguaje, superconjunto de JavaScript desarrollado por Microsoft, hoy en día es utilizado tanto en aplicaciones para el navegador como en aplicaciones para el Servidor.</a:t>
            </a:r>
          </a:p>
          <a:p>
            <a:pPr marL="139700" indent="0" algn="just"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C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2012</a:t>
            </a:r>
          </a:p>
          <a:p>
            <a:r>
              <a:rPr lang="es-EC" sz="1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Archivo.ts</a:t>
            </a:r>
            <a:r>
              <a:rPr lang="es-EC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-&gt; en un archivo.js -&gt; archivos </a:t>
            </a:r>
            <a:r>
              <a:rPr lang="es-EC" sz="19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mimificados</a:t>
            </a:r>
            <a:r>
              <a:rPr lang="es-EC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que entienden los navegadores</a:t>
            </a: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C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Fácil de integrar, con proyectos JS existentes</a:t>
            </a: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C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Diseñado para proyectos grandes</a:t>
            </a: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s-EC" sz="19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Podemos utilizar una POO</a:t>
            </a:r>
            <a:endParaRPr lang="en-US" sz="19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815F74-A534-4087-A3BC-0B3C3665583F}"/>
              </a:ext>
            </a:extLst>
          </p:cNvPr>
          <p:cNvSpPr/>
          <p:nvPr/>
        </p:nvSpPr>
        <p:spPr>
          <a:xfrm>
            <a:off x="121298" y="1307825"/>
            <a:ext cx="2282997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2800" b="1" dirty="0">
                <a:solidFill>
                  <a:schemeClr val="bg1"/>
                </a:solidFill>
              </a:rPr>
              <a:t>TS</a:t>
            </a:r>
            <a:endParaRPr lang="en-US" sz="1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11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573205" y="161979"/>
            <a:ext cx="80658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Anatomía App Angular</a:t>
            </a:r>
            <a:endParaRPr lang="en-US" sz="6000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/>
          <a:stretch/>
        </p:blipFill>
        <p:spPr bwMode="auto">
          <a:xfrm>
            <a:off x="0" y="1121051"/>
            <a:ext cx="9138138" cy="402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98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573205" y="161979"/>
            <a:ext cx="80658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Componente</a:t>
            </a:r>
            <a:endParaRPr lang="en-US" sz="60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2"/>
          <a:stretch/>
        </p:blipFill>
        <p:spPr bwMode="auto">
          <a:xfrm>
            <a:off x="0" y="1121051"/>
            <a:ext cx="9144000" cy="40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54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573205" y="161979"/>
            <a:ext cx="80658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 err="1"/>
              <a:t>TypeScript</a:t>
            </a:r>
            <a:endParaRPr lang="en-US" sz="6000" b="1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21050"/>
            <a:ext cx="9144000" cy="402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221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523752"/>
            <a:ext cx="6163294" cy="3032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Instalación de </a:t>
            </a: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NodeJS</a:t>
            </a:r>
            <a:endParaRPr lang="es-EC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Instalación de NPM</a:t>
            </a:r>
            <a:endParaRPr lang="es-EC" sz="2000" dirty="0">
              <a:solidFill>
                <a:srgbClr val="F67031"/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</a:t>
            </a: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Code</a:t>
            </a:r>
            <a:endParaRPr lang="es-EC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575500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 err="1"/>
              <a:t>Preparación</a:t>
            </a:r>
            <a:r>
              <a:rPr lang="en-US" sz="2800" dirty="0"/>
              <a:t> de </a:t>
            </a:r>
            <a:r>
              <a:rPr lang="en-US" sz="2800" dirty="0" err="1"/>
              <a:t>Ambiente</a:t>
            </a:r>
            <a:endParaRPr sz="2400" dirty="0"/>
          </a:p>
        </p:txBody>
      </p:sp>
      <p:pic>
        <p:nvPicPr>
          <p:cNvPr id="8" name="Picture 4" descr="Resultado de imagen para node">
            <a:extLst>
              <a:ext uri="{FF2B5EF4-FFF2-40B4-BE49-F238E27FC236}">
                <a16:creationId xmlns:a16="http://schemas.microsoft.com/office/drawing/2014/main" id="{6A9D6E5E-FAF4-4419-B6C7-128BE7A14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0" y="1367340"/>
            <a:ext cx="2284029" cy="228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796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523752"/>
            <a:ext cx="6163294" cy="3032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npm</a:t>
            </a: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install</a:t>
            </a: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@angular/cli -g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ng new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tiendaOnlineWeb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cd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tiendaOnlineWeb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ng serve</a:t>
            </a:r>
          </a:p>
          <a:p>
            <a:pPr lvl="1">
              <a:lnSpc>
                <a:spcPct val="150000"/>
              </a:lnSpc>
            </a:pP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http://localhost:4200/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SzPts val="1400"/>
              <a:buChar char="▪"/>
            </a:pPr>
            <a:endParaRPr dirty="0">
              <a:solidFill>
                <a:srgbClr val="F67031"/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575500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 err="1"/>
              <a:t>Crear</a:t>
            </a:r>
            <a:r>
              <a:rPr lang="en-US" sz="2800" dirty="0"/>
              <a:t> </a:t>
            </a:r>
            <a:r>
              <a:rPr lang="en-US" sz="2800" dirty="0" err="1"/>
              <a:t>Nuestro</a:t>
            </a:r>
            <a:r>
              <a:rPr lang="en-US" sz="2800" dirty="0"/>
              <a:t> Proyecto Angular CLI</a:t>
            </a:r>
            <a:endParaRPr sz="2400" dirty="0"/>
          </a:p>
        </p:txBody>
      </p:sp>
      <p:pic>
        <p:nvPicPr>
          <p:cNvPr id="6" name="Picture 12" descr="Resultado de imagen para angular">
            <a:extLst>
              <a:ext uri="{FF2B5EF4-FFF2-40B4-BE49-F238E27FC236}">
                <a16:creationId xmlns:a16="http://schemas.microsoft.com/office/drawing/2014/main" id="{BA7F16CB-440C-4499-8573-96835F1A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3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523752"/>
            <a:ext cx="6163294" cy="30327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hlinkClick r:id="rId3"/>
              </a:rPr>
              <a:t>https://angular.io/</a:t>
            </a:r>
            <a:r>
              <a:rPr lang="en-US" sz="2000" dirty="0"/>
              <a:t> -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CONFIGURATION </a:t>
            </a:r>
            <a:endParaRPr lang="es-EC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angular.json</a:t>
            </a:r>
            <a:endParaRPr lang="es-EC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package.json</a:t>
            </a:r>
            <a:endParaRPr lang="es-EC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main.ts</a:t>
            </a:r>
            <a:endParaRPr lang="es-EC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app.module.ts</a:t>
            </a:r>
            <a:endParaRPr lang="es-EC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app.component.ts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575500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 err="1"/>
              <a:t>Estructura</a:t>
            </a:r>
            <a:r>
              <a:rPr lang="en-US" sz="2800" dirty="0"/>
              <a:t> del Proyecto</a:t>
            </a:r>
            <a:endParaRPr sz="2400" dirty="0"/>
          </a:p>
        </p:txBody>
      </p:sp>
      <p:pic>
        <p:nvPicPr>
          <p:cNvPr id="6" name="Picture 12" descr="Resultado de imagen para angular">
            <a:extLst>
              <a:ext uri="{FF2B5EF4-FFF2-40B4-BE49-F238E27FC236}">
                <a16:creationId xmlns:a16="http://schemas.microsoft.com/office/drawing/2014/main" id="{CD06513B-32CB-4320-8EA0-2D3549DB2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56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464025" y="161979"/>
            <a:ext cx="833878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Definir </a:t>
            </a:r>
            <a:r>
              <a:rPr lang="es-EC" sz="6000" dirty="0" err="1"/>
              <a:t>Template</a:t>
            </a:r>
            <a:r>
              <a:rPr lang="es-EC" sz="6000" dirty="0"/>
              <a:t> HTML</a:t>
            </a:r>
            <a:endParaRPr lang="en-US" sz="6000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2"/>
          <a:stretch/>
        </p:blipFill>
        <p:spPr bwMode="auto">
          <a:xfrm>
            <a:off x="0" y="1121051"/>
            <a:ext cx="9144000" cy="40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 descr="C:\Users\Manuel\Desktop\Sin título-4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5" r="2275"/>
          <a:stretch/>
        </p:blipFill>
        <p:spPr bwMode="auto">
          <a:xfrm>
            <a:off x="0" y="1121051"/>
            <a:ext cx="9144000" cy="402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089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464025" y="161979"/>
            <a:ext cx="833878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Definir CSS</a:t>
            </a:r>
            <a:endParaRPr lang="en-US" sz="6000" b="1" dirty="0"/>
          </a:p>
        </p:txBody>
      </p:sp>
      <p:pic>
        <p:nvPicPr>
          <p:cNvPr id="9" name="Picture 3" descr="C:\Users\Manuel\Desktop\Sin título-4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" r="1999"/>
          <a:stretch/>
        </p:blipFill>
        <p:spPr bwMode="auto">
          <a:xfrm>
            <a:off x="0" y="1121052"/>
            <a:ext cx="9144000" cy="402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41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364776"/>
            <a:ext cx="6163294" cy="3534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C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{{</a:t>
            </a:r>
            <a:r>
              <a:rPr lang="es-EC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r>
              <a:rPr lang="es-EC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C" sz="16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Expression</a:t>
            </a:r>
            <a:r>
              <a:rPr lang="es-EC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}}</a:t>
            </a:r>
          </a:p>
          <a:p>
            <a:pPr>
              <a:lnSpc>
                <a:spcPct val="150000"/>
              </a:lnSpc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Creas un objeto llamado producto</a:t>
            </a:r>
          </a:p>
          <a:p>
            <a:pPr marL="857250" lvl="2" indent="0">
              <a:lnSpc>
                <a:spcPct val="150000"/>
              </a:lnSpc>
              <a:buNone/>
            </a:pPr>
            <a:r>
              <a:rPr lang="es-EC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producto = {</a:t>
            </a:r>
          </a:p>
          <a:p>
            <a:pPr marL="857250" lvl="2" indent="0">
              <a:lnSpc>
                <a:spcPct val="150000"/>
              </a:lnSpc>
              <a:buNone/>
            </a:pPr>
            <a:r>
              <a:rPr lang="es-EC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"titulo" : “titulo del articulo",</a:t>
            </a:r>
          </a:p>
          <a:p>
            <a:pPr marL="857250" lvl="2" indent="0">
              <a:lnSpc>
                <a:spcPct val="150000"/>
              </a:lnSpc>
              <a:buNone/>
            </a:pPr>
            <a:r>
              <a:rPr lang="es-EC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"</a:t>
            </a:r>
            <a:r>
              <a:rPr lang="es-EC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descripcion</a:t>
            </a:r>
            <a:r>
              <a:rPr lang="es-EC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: "Descripción xxx </a:t>
            </a:r>
            <a:r>
              <a:rPr lang="es-EC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es-EC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C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es-EC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C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</a:t>
            </a:r>
            <a:r>
              <a:rPr lang="es-EC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",</a:t>
            </a:r>
          </a:p>
          <a:p>
            <a:pPr marL="857250" lvl="2" indent="0">
              <a:lnSpc>
                <a:spcPct val="150000"/>
              </a:lnSpc>
              <a:buNone/>
            </a:pPr>
            <a:r>
              <a:rPr lang="es-EC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"precio" :  1500</a:t>
            </a:r>
          </a:p>
          <a:p>
            <a:pPr marL="857250" lvl="2" indent="0">
              <a:lnSpc>
                <a:spcPct val="150000"/>
              </a:lnSpc>
              <a:buNone/>
            </a:pPr>
            <a:r>
              <a:rPr lang="es-EC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}</a:t>
            </a:r>
          </a:p>
          <a:p>
            <a:pPr>
              <a:lnSpc>
                <a:spcPct val="150000"/>
              </a:lnSpc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Usamos la Interpolación</a:t>
            </a:r>
            <a:endParaRPr lang="es-EC" sz="1050" dirty="0"/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575500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dirty="0" err="1"/>
              <a:t>Interpolación</a:t>
            </a:r>
            <a:endParaRPr sz="2400" dirty="0"/>
          </a:p>
        </p:txBody>
      </p:sp>
      <p:pic>
        <p:nvPicPr>
          <p:cNvPr id="6" name="Picture 12" descr="Resultado de imagen para angular">
            <a:extLst>
              <a:ext uri="{FF2B5EF4-FFF2-40B4-BE49-F238E27FC236}">
                <a16:creationId xmlns:a16="http://schemas.microsoft.com/office/drawing/2014/main" id="{F8DB74E7-7924-4117-843D-CB33EC062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54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47257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" sz="3400" dirty="0"/>
              <a:t>Contenido</a:t>
            </a:r>
            <a:br>
              <a:rPr lang="en" sz="2800" dirty="0"/>
            </a:br>
            <a:endParaRPr sz="2800" dirty="0"/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743200" y="575500"/>
            <a:ext cx="6400800" cy="3716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TypeScript </a:t>
            </a:r>
          </a:p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How components work</a:t>
            </a:r>
          </a:p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Templates, Interpolation, and Directives</a:t>
            </a:r>
          </a:p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binding &amp; Pipes &amp; Building a Reactive </a:t>
            </a:r>
            <a:r>
              <a:rPr lang="en-US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Foms</a:t>
            </a:r>
            <a:endParaRPr lang="en-US"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Services and Dependency Injection</a:t>
            </a:r>
          </a:p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Creating routes for navigation</a:t>
            </a:r>
          </a:p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Retrieving Data Using HTTP</a:t>
            </a:r>
          </a:p>
          <a:p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Validations</a:t>
            </a: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SzPts val="1400"/>
              <a:buChar char="▪"/>
            </a:pPr>
            <a:r>
              <a:rPr lang="es-EC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Unit</a:t>
            </a:r>
            <a:r>
              <a:rPr lang="es-EC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C" sz="2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Tests</a:t>
            </a:r>
            <a:endParaRPr sz="2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0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364776"/>
            <a:ext cx="6163294" cy="35347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Syntaxis</a:t>
            </a: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ngFor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96900" lvl="1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&lt;div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 err="1">
                <a:solidFill>
                  <a:srgbClr val="FF0000"/>
                </a:solidFill>
              </a:rPr>
              <a:t>ngFor</a:t>
            </a:r>
            <a:r>
              <a:rPr lang="en-US" sz="2000" dirty="0">
                <a:solidFill>
                  <a:srgbClr val="FF0000"/>
                </a:solidFill>
              </a:rPr>
              <a:t>=“let item of items”&gt;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{{item}}&lt;/div&gt;</a:t>
            </a:r>
            <a:endParaRPr lang="es-EC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Syntaxis</a:t>
            </a: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ngIf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596900" lvl="1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&lt;div </a:t>
            </a:r>
            <a:r>
              <a:rPr lang="en-US" sz="2000" dirty="0">
                <a:solidFill>
                  <a:srgbClr val="FF0000"/>
                </a:solidFill>
              </a:rPr>
              <a:t>*</a:t>
            </a:r>
            <a:r>
              <a:rPr lang="en-US" sz="2000" dirty="0" err="1">
                <a:solidFill>
                  <a:srgbClr val="FF0000"/>
                </a:solidFill>
              </a:rPr>
              <a:t>ngIf</a:t>
            </a:r>
            <a:r>
              <a:rPr lang="en-US" sz="2000" dirty="0">
                <a:solidFill>
                  <a:srgbClr val="FF0000"/>
                </a:solidFill>
              </a:rPr>
              <a:t>=“</a:t>
            </a:r>
            <a:r>
              <a:rPr lang="en-US" sz="2000" dirty="0" err="1">
                <a:solidFill>
                  <a:srgbClr val="FF0000"/>
                </a:solidFill>
              </a:rPr>
              <a:t>isVisible</a:t>
            </a:r>
            <a:r>
              <a:rPr lang="en-US" sz="2000" dirty="0">
                <a:solidFill>
                  <a:srgbClr val="FF0000"/>
                </a:solidFill>
              </a:rPr>
              <a:t>”&gt;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Welcome&lt;/div&gt;</a:t>
            </a:r>
            <a:endParaRPr lang="es-EC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575500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C" sz="2800" dirty="0"/>
              <a:t>Directiva </a:t>
            </a:r>
            <a:r>
              <a:rPr lang="es-EC" sz="2800" dirty="0" err="1"/>
              <a:t>ngFor</a:t>
            </a:r>
            <a:r>
              <a:rPr lang="es-EC" sz="2800" dirty="0"/>
              <a:t> y </a:t>
            </a:r>
            <a:r>
              <a:rPr lang="es-EC" sz="2800" dirty="0" err="1"/>
              <a:t>ngIf</a:t>
            </a:r>
            <a:endParaRPr sz="2400" dirty="0"/>
          </a:p>
        </p:txBody>
      </p:sp>
      <p:pic>
        <p:nvPicPr>
          <p:cNvPr id="6" name="Picture 12" descr="Resultado de imagen para angular">
            <a:extLst>
              <a:ext uri="{FF2B5EF4-FFF2-40B4-BE49-F238E27FC236}">
                <a16:creationId xmlns:a16="http://schemas.microsoft.com/office/drawing/2014/main" id="{E9C9EE77-8523-4A39-97DE-48E5760E8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8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651378"/>
            <a:ext cx="6163294" cy="3248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Syntaxis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&lt;p </a:t>
            </a:r>
            <a:r>
              <a:rPr lang="en-US" sz="1800" dirty="0">
                <a:solidFill>
                  <a:srgbClr val="FF0000"/>
                </a:solidFill>
              </a:rPr>
              <a:t>[attribute-name]= “property”</a:t>
            </a:r>
            <a:r>
              <a:rPr lang="en-US" sz="1800" dirty="0">
                <a:solidFill>
                  <a:schemeClr val="tx1"/>
                </a:solidFill>
              </a:rPr>
              <a:t>&gt;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Component&lt;/p&gt;</a:t>
            </a: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Ejemplo</a:t>
            </a:r>
          </a:p>
          <a:p>
            <a:pPr lvl="1">
              <a:lnSpc>
                <a:spcPct val="150000"/>
              </a:lnSpc>
            </a:pPr>
            <a:r>
              <a:rPr lang="es-EC" sz="2000" dirty="0"/>
              <a:t>&lt;</a:t>
            </a:r>
            <a:r>
              <a:rPr lang="es-EC" sz="2000" dirty="0" err="1"/>
              <a:t>img</a:t>
            </a:r>
            <a:r>
              <a:rPr lang="es-EC" sz="2000" dirty="0"/>
              <a:t> </a:t>
            </a:r>
            <a:r>
              <a:rPr lang="es-EC" sz="2000" dirty="0">
                <a:solidFill>
                  <a:srgbClr val="FF0000"/>
                </a:solidFill>
              </a:rPr>
              <a:t>[</a:t>
            </a:r>
            <a:r>
              <a:rPr lang="es-EC" sz="2000" dirty="0" err="1">
                <a:solidFill>
                  <a:srgbClr val="FF0000"/>
                </a:solidFill>
              </a:rPr>
              <a:t>src</a:t>
            </a:r>
            <a:r>
              <a:rPr lang="es-EC" sz="2000" dirty="0">
                <a:solidFill>
                  <a:srgbClr val="FF0000"/>
                </a:solidFill>
              </a:rPr>
              <a:t>]= "</a:t>
            </a:r>
            <a:r>
              <a:rPr lang="es-EC" sz="2000" dirty="0" err="1">
                <a:solidFill>
                  <a:srgbClr val="FF0000"/>
                </a:solidFill>
              </a:rPr>
              <a:t>logoUrl</a:t>
            </a:r>
            <a:r>
              <a:rPr lang="es-EC" sz="2000" dirty="0">
                <a:solidFill>
                  <a:srgbClr val="FF0000"/>
                </a:solidFill>
              </a:rPr>
              <a:t>"</a:t>
            </a:r>
            <a:r>
              <a:rPr lang="es-EC" sz="2000" dirty="0"/>
              <a:t>/&gt;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&lt;button</a:t>
            </a:r>
            <a:r>
              <a:rPr lang="en-US" sz="2000" dirty="0">
                <a:solidFill>
                  <a:srgbClr val="FF0000"/>
                </a:solidFill>
              </a:rPr>
              <a:t> [disabled]="true"</a:t>
            </a:r>
            <a:r>
              <a:rPr lang="en-US" sz="2000" dirty="0"/>
              <a:t>&gt;</a:t>
            </a:r>
            <a:r>
              <a:rPr lang="en-US" sz="2000" dirty="0" err="1"/>
              <a:t>Aceptar</a:t>
            </a:r>
            <a:r>
              <a:rPr lang="en-US" sz="2000" dirty="0"/>
              <a:t>&lt;/button&gt;</a:t>
            </a:r>
          </a:p>
          <a:p>
            <a:pPr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384428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C" sz="2800" dirty="0" err="1"/>
              <a:t>Property</a:t>
            </a:r>
            <a:r>
              <a:rPr lang="es-EC" sz="2800" dirty="0"/>
              <a:t> </a:t>
            </a:r>
            <a:r>
              <a:rPr lang="es-EC" sz="2800" dirty="0" err="1"/>
              <a:t>Binding</a:t>
            </a:r>
            <a:endParaRPr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075" y="1209847"/>
            <a:ext cx="4752831" cy="63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2" descr="Resultado de imagen para angular">
            <a:extLst>
              <a:ext uri="{FF2B5EF4-FFF2-40B4-BE49-F238E27FC236}">
                <a16:creationId xmlns:a16="http://schemas.microsoft.com/office/drawing/2014/main" id="{250CC724-2899-4D0B-BFA9-B7B8A4D87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67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583138"/>
            <a:ext cx="6163294" cy="3248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Click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Mouse</a:t>
            </a:r>
          </a:p>
          <a:p>
            <a:pPr>
              <a:lnSpc>
                <a:spcPct val="150000"/>
              </a:lnSpc>
            </a:pP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Focus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Drag</a:t>
            </a: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Drop</a:t>
            </a: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384428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C" sz="2800" dirty="0" err="1"/>
              <a:t>Event</a:t>
            </a:r>
            <a:r>
              <a:rPr lang="es-EC" sz="2800" dirty="0"/>
              <a:t> </a:t>
            </a:r>
            <a:r>
              <a:rPr lang="es-EC" sz="2800" dirty="0" err="1"/>
              <a:t>Binding</a:t>
            </a:r>
            <a:endParaRPr sz="28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441" y="1514866"/>
            <a:ext cx="5247705" cy="646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2" descr="Resultado de imagen para angular">
            <a:extLst>
              <a:ext uri="{FF2B5EF4-FFF2-40B4-BE49-F238E27FC236}">
                <a16:creationId xmlns:a16="http://schemas.microsoft.com/office/drawing/2014/main" id="{E82A54FA-CC4F-4A18-85E1-DF8F368BF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4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173698"/>
            <a:ext cx="6163294" cy="3248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C" sz="20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Syntaxis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&lt;p </a:t>
            </a:r>
            <a:r>
              <a:rPr lang="en-US" sz="1800" dirty="0">
                <a:solidFill>
                  <a:srgbClr val="FF0000"/>
                </a:solidFill>
              </a:rPr>
              <a:t>(event)= “method($target)”&gt;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 Component&lt;/p&gt;</a:t>
            </a: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Ejemplo</a:t>
            </a:r>
          </a:p>
          <a:p>
            <a:pPr>
              <a:lnSpc>
                <a:spcPct val="150000"/>
              </a:lnSpc>
            </a:pP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384428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C" sz="2800" dirty="0" err="1"/>
              <a:t>Click</a:t>
            </a:r>
            <a:r>
              <a:rPr lang="es-EC" sz="2800" dirty="0"/>
              <a:t>, Mouse </a:t>
            </a:r>
            <a:r>
              <a:rPr lang="es-EC" sz="2800" dirty="0" err="1"/>
              <a:t>Event</a:t>
            </a:r>
            <a:endParaRPr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78"/>
          <a:stretch/>
        </p:blipFill>
        <p:spPr bwMode="auto">
          <a:xfrm>
            <a:off x="3749438" y="2925337"/>
            <a:ext cx="5080663" cy="1767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2" descr="Resultado de imagen para angular">
            <a:extLst>
              <a:ext uri="{FF2B5EF4-FFF2-40B4-BE49-F238E27FC236}">
                <a16:creationId xmlns:a16="http://schemas.microsoft.com/office/drawing/2014/main" id="{C03251CD-F40A-4E0A-BF56-C77C652FE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09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464025" y="161979"/>
            <a:ext cx="833878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Resumen</a:t>
            </a:r>
            <a:endParaRPr lang="en-US" sz="6000" b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2"/>
          <a:stretch/>
        </p:blipFill>
        <p:spPr bwMode="auto">
          <a:xfrm>
            <a:off x="-14288" y="1105469"/>
            <a:ext cx="9172576" cy="4051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0808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464025" y="161979"/>
            <a:ext cx="833878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 err="1"/>
              <a:t>Two-way</a:t>
            </a:r>
            <a:r>
              <a:rPr lang="es-EC" sz="6000" dirty="0"/>
              <a:t> </a:t>
            </a:r>
            <a:r>
              <a:rPr lang="es-EC" sz="6000" dirty="0" err="1"/>
              <a:t>binding</a:t>
            </a:r>
            <a:r>
              <a:rPr lang="es-EC" sz="6000" dirty="0"/>
              <a:t> </a:t>
            </a:r>
            <a:endParaRPr lang="en-US" sz="60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2" b="15901"/>
          <a:stretch/>
        </p:blipFill>
        <p:spPr bwMode="auto">
          <a:xfrm>
            <a:off x="0" y="1185299"/>
            <a:ext cx="9144001" cy="395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0109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464025" y="161979"/>
            <a:ext cx="833878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 err="1"/>
              <a:t>Component</a:t>
            </a:r>
            <a:r>
              <a:rPr lang="es-EC" sz="6000" dirty="0"/>
              <a:t> </a:t>
            </a:r>
            <a:r>
              <a:rPr lang="es-EC" sz="6000" dirty="0" err="1"/>
              <a:t>Interaction</a:t>
            </a:r>
            <a:endParaRPr lang="en-US" sz="6000" b="1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" r="6564" b="8164"/>
          <a:stretch/>
        </p:blipFill>
        <p:spPr bwMode="auto">
          <a:xfrm>
            <a:off x="0" y="1132764"/>
            <a:ext cx="9144000" cy="4010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892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173698"/>
            <a:ext cx="6163294" cy="3248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s-EC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Permiten transformar la data antes de ser desplegada en la vista </a:t>
            </a:r>
          </a:p>
          <a:p>
            <a:pPr>
              <a:lnSpc>
                <a:spcPct val="150000"/>
              </a:lnSpc>
            </a:pPr>
            <a:r>
              <a:rPr lang="es-EC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Ejemplos</a:t>
            </a: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&lt;h2&gt; </a:t>
            </a:r>
            <a:r>
              <a:rPr lang="en-US" sz="1800" dirty="0">
                <a:solidFill>
                  <a:srgbClr val="FF0000"/>
                </a:solidFill>
              </a:rPr>
              <a:t>{{name | lowercase}}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&lt;/h2&gt;</a:t>
            </a: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&lt;h2&gt; </a:t>
            </a:r>
            <a:r>
              <a:rPr lang="en-US" sz="1800" dirty="0">
                <a:solidFill>
                  <a:srgbClr val="FF0000"/>
                </a:solidFill>
              </a:rPr>
              <a:t>{{5.789 | number: ‘1.2-3’}}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&lt;/h2&gt;</a:t>
            </a: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&lt;h2&gt; </a:t>
            </a:r>
            <a:r>
              <a:rPr lang="en-US" sz="1800" dirty="0">
                <a:solidFill>
                  <a:srgbClr val="FF0000"/>
                </a:solidFill>
              </a:rPr>
              <a:t>{{date | date: ‘short’}}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&lt;/h2&gt;</a:t>
            </a:r>
            <a:endParaRPr lang="es-EC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384428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C" sz="2800" dirty="0"/>
              <a:t>Pipes</a:t>
            </a:r>
            <a:endParaRPr sz="2800" dirty="0"/>
          </a:p>
        </p:txBody>
      </p:sp>
      <p:pic>
        <p:nvPicPr>
          <p:cNvPr id="6" name="Picture 12" descr="Resultado de imagen para angular">
            <a:extLst>
              <a:ext uri="{FF2B5EF4-FFF2-40B4-BE49-F238E27FC236}">
                <a16:creationId xmlns:a16="http://schemas.microsoft.com/office/drawing/2014/main" id="{224E5090-B721-4C12-979B-B328F7AF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685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573205" y="161979"/>
            <a:ext cx="80658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 err="1"/>
              <a:t>Services</a:t>
            </a:r>
            <a:r>
              <a:rPr lang="es-EC" sz="6000" dirty="0"/>
              <a:t> in Angular</a:t>
            </a:r>
            <a:endParaRPr lang="en-US" sz="6000" b="1" dirty="0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/>
          <a:stretch/>
        </p:blipFill>
        <p:spPr bwMode="auto">
          <a:xfrm>
            <a:off x="0" y="1121051"/>
            <a:ext cx="9138138" cy="4022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015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173698"/>
            <a:ext cx="6163294" cy="3248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 data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 application logic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External Interaction</a:t>
            </a:r>
          </a:p>
          <a:p>
            <a:pPr lvl="1">
              <a:lnSpc>
                <a:spcPct val="150000"/>
              </a:lnSpc>
            </a:pPr>
            <a:r>
              <a:rPr lang="es-EC" sz="3200" b="1" dirty="0">
                <a:solidFill>
                  <a:srgbClr val="FF0000"/>
                </a:solidFill>
              </a:rPr>
              <a:t>.</a:t>
            </a:r>
            <a:r>
              <a:rPr lang="es-EC" sz="3200" b="1" dirty="0" err="1">
                <a:solidFill>
                  <a:srgbClr val="FF0000"/>
                </a:solidFill>
              </a:rPr>
              <a:t>service.ts</a:t>
            </a:r>
            <a:endParaRPr lang="es-EC" sz="3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384428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C" sz="2800" dirty="0" err="1"/>
              <a:t>Services</a:t>
            </a:r>
            <a:endParaRPr sz="2800" dirty="0"/>
          </a:p>
        </p:txBody>
      </p:sp>
      <p:pic>
        <p:nvPicPr>
          <p:cNvPr id="6" name="Picture 12" descr="Resultado de imagen para angular">
            <a:extLst>
              <a:ext uri="{FF2B5EF4-FFF2-40B4-BE49-F238E27FC236}">
                <a16:creationId xmlns:a16="http://schemas.microsoft.com/office/drawing/2014/main" id="{35E6C77E-198C-4015-88DF-CC26502D9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25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 descr="aoc7tslb1o8-lauren-mancke.jpg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title" idx="4294967295"/>
          </p:nvPr>
        </p:nvSpPr>
        <p:spPr>
          <a:xfrm>
            <a:off x="237506" y="100"/>
            <a:ext cx="8621485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chemeClr val="bg1"/>
                </a:solidFill>
              </a:rPr>
              <a:t>Tu deberás con</a:t>
            </a:r>
            <a:r>
              <a:rPr lang="en-US" sz="4400" b="1" dirty="0">
                <a:solidFill>
                  <a:schemeClr val="bg1"/>
                </a:solidFill>
              </a:rPr>
              <a:t>o</a:t>
            </a:r>
            <a:r>
              <a:rPr lang="en" sz="4400" b="1" dirty="0">
                <a:solidFill>
                  <a:schemeClr val="bg1"/>
                </a:solidFill>
              </a:rPr>
              <a:t>cer lo</a:t>
            </a:r>
            <a:r>
              <a:rPr lang="en-US" sz="4400" b="1" dirty="0">
                <a:solidFill>
                  <a:schemeClr val="bg1"/>
                </a:solidFill>
              </a:rPr>
              <a:t>s </a:t>
            </a:r>
            <a:r>
              <a:rPr lang="en-US" sz="4400" b="1" dirty="0" err="1">
                <a:solidFill>
                  <a:schemeClr val="bg1"/>
                </a:solidFill>
              </a:rPr>
              <a:t>conceptos</a:t>
            </a:r>
            <a:r>
              <a:rPr lang="en" sz="4400" b="1" dirty="0">
                <a:solidFill>
                  <a:schemeClr val="bg1"/>
                </a:solidFill>
              </a:rPr>
              <a:t> </a:t>
            </a:r>
            <a:r>
              <a:rPr lang="en-US" sz="4400" b="1" dirty="0" err="1">
                <a:solidFill>
                  <a:schemeClr val="bg1"/>
                </a:solidFill>
              </a:rPr>
              <a:t>necesarios</a:t>
            </a:r>
            <a:r>
              <a:rPr lang="en" sz="4400" b="1" dirty="0">
                <a:solidFill>
                  <a:schemeClr val="bg1"/>
                </a:solidFill>
              </a:rPr>
              <a:t> para construir tu propia aplicación angular </a:t>
            </a:r>
            <a:endParaRPr sz="4400" b="1" dirty="0">
              <a:solidFill>
                <a:schemeClr val="bg1"/>
              </a:solidFill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207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573205" y="161979"/>
            <a:ext cx="8065827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HTTP </a:t>
            </a:r>
            <a:r>
              <a:rPr lang="es-EC" sz="6000" dirty="0" err="1"/>
              <a:t>Mechanism</a:t>
            </a:r>
            <a:endParaRPr lang="en-US" sz="60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6" b="11273"/>
          <a:stretch/>
        </p:blipFill>
        <p:spPr bwMode="auto">
          <a:xfrm>
            <a:off x="0" y="1173706"/>
            <a:ext cx="9143999" cy="409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5730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61953" y="1173698"/>
            <a:ext cx="6163294" cy="3248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 Get request from Service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Receive to observable and cast it into component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Subscribe to the observable from Component</a:t>
            </a: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Assign the array to a local variable</a:t>
            </a:r>
            <a:endParaRPr lang="es-EC" sz="21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3970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</a:t>
            </a:r>
            <a:endParaRPr lang="es-EC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384428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C" sz="2800" dirty="0"/>
              <a:t>HTTP, Observable and </a:t>
            </a:r>
            <a:r>
              <a:rPr lang="es-EC" sz="2800" dirty="0" err="1"/>
              <a:t>RxJS</a:t>
            </a:r>
            <a:endParaRPr sz="2800" dirty="0"/>
          </a:p>
        </p:txBody>
      </p:sp>
      <p:pic>
        <p:nvPicPr>
          <p:cNvPr id="6" name="Picture 12" descr="Resultado de imagen para angular">
            <a:extLst>
              <a:ext uri="{FF2B5EF4-FFF2-40B4-BE49-F238E27FC236}">
                <a16:creationId xmlns:a16="http://schemas.microsoft.com/office/drawing/2014/main" id="{A43D0C87-7BA0-48DE-B0FF-AB38C9C71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6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678178" y="16197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Arquitectura </a:t>
            </a:r>
            <a:r>
              <a:rPr lang="es-EC" sz="6000" dirty="0" err="1"/>
              <a:t>Backend</a:t>
            </a:r>
            <a:r>
              <a:rPr lang="es-EC" sz="6000" dirty="0"/>
              <a:t> </a:t>
            </a:r>
            <a:endParaRPr lang="en-US" sz="6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1" r="3773"/>
          <a:stretch/>
        </p:blipFill>
        <p:spPr bwMode="auto">
          <a:xfrm>
            <a:off x="-11869" y="1199408"/>
            <a:ext cx="9167751" cy="392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44018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678178" y="16197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Base de Datos</a:t>
            </a:r>
            <a:endParaRPr lang="en-US" sz="6000" b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r="2257" b="4200"/>
          <a:stretch/>
        </p:blipFill>
        <p:spPr bwMode="auto">
          <a:xfrm>
            <a:off x="0" y="1199405"/>
            <a:ext cx="9144000" cy="406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5340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59408" y="1086233"/>
            <a:ext cx="6163294" cy="32481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hlinkClick r:id="rId3"/>
              </a:rPr>
              <a:t>https://material.angular.io/guide/getting-started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ng add @angular/material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HammerJS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reconocimiento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gestos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Browser animation,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Controlar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las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animaciones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Reiniciamos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servidor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hlinkClick r:id="rId4"/>
              </a:rPr>
              <a:t>https://github.com/angular/flex-layout</a:t>
            </a:r>
            <a:endParaRPr lang="en-US" sz="1600" dirty="0"/>
          </a:p>
          <a:p>
            <a:pPr>
              <a:lnSpc>
                <a:spcPct val="150000"/>
              </a:lnSpc>
            </a:pPr>
            <a:r>
              <a:rPr lang="pl-PL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npm i -s @angular/flex-layout @angular/cdk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import {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FlexLayoutModule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} from '@angular/flex-layout';</a:t>
            </a:r>
          </a:p>
          <a:p>
            <a:pPr>
              <a:lnSpc>
                <a:spcPct val="150000"/>
              </a:lnSpc>
            </a:pPr>
            <a:endParaRPr lang="es-EC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s-EC" sz="10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384428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EC" sz="2800" dirty="0"/>
              <a:t>Angular Material, </a:t>
            </a:r>
            <a:r>
              <a:rPr lang="es-EC" sz="2800" dirty="0" err="1"/>
              <a:t>FlexBox</a:t>
            </a:r>
            <a:endParaRPr sz="2800" dirty="0"/>
          </a:p>
        </p:txBody>
      </p:sp>
      <p:pic>
        <p:nvPicPr>
          <p:cNvPr id="6" name="Picture 12" descr="Resultado de imagen para angular">
            <a:extLst>
              <a:ext uri="{FF2B5EF4-FFF2-40B4-BE49-F238E27FC236}">
                <a16:creationId xmlns:a16="http://schemas.microsoft.com/office/drawing/2014/main" id="{A43D0C87-7BA0-48DE-B0FF-AB38C9C71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6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47257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dirty="0"/>
            </a:br>
            <a:br>
              <a:rPr lang="en" sz="2800" dirty="0"/>
            </a:br>
            <a:br>
              <a:rPr lang="en" sz="2800" dirty="0"/>
            </a:br>
            <a:r>
              <a:rPr lang="en-US" sz="4000" dirty="0" err="1"/>
              <a:t>Directivas</a:t>
            </a:r>
            <a:br>
              <a:rPr lang="en" sz="2800" dirty="0"/>
            </a:br>
            <a:endParaRPr sz="2800" dirty="0"/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976465" y="378372"/>
            <a:ext cx="5915608" cy="45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dirty="0"/>
          </a:p>
          <a:p>
            <a:r>
              <a:rPr lang="es-EC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Son atributos que nos pueden ayudar a cambiar la apariencia o comportamiento de nuestro DOM</a:t>
            </a:r>
          </a:p>
          <a:p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C" sz="2200" b="1" i="1" dirty="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rPr>
              <a:t>Componente</a:t>
            </a:r>
            <a:r>
              <a:rPr lang="es-EC" sz="2200" b="1" i="1" dirty="0">
                <a:solidFill>
                  <a:srgbClr val="F67031"/>
                </a:solidFill>
                <a:latin typeface="Georgia"/>
                <a:ea typeface="Georgia"/>
                <a:cs typeface="Georgia"/>
              </a:rPr>
              <a:t>: </a:t>
            </a:r>
            <a:r>
              <a:rPr lang="es-EC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template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C" sz="2200" b="1" i="1" dirty="0">
                <a:solidFill>
                  <a:srgbClr val="F67031"/>
                </a:solidFill>
                <a:latin typeface="Georgia"/>
                <a:ea typeface="Georgia"/>
                <a:cs typeface="Georgia"/>
              </a:rPr>
              <a:t>Directivas </a:t>
            </a:r>
            <a:r>
              <a:rPr lang="es-EC" sz="2200" b="1" i="1">
                <a:solidFill>
                  <a:srgbClr val="F67031"/>
                </a:solidFill>
                <a:latin typeface="Georgia"/>
                <a:ea typeface="Georgia"/>
                <a:cs typeface="Georgia"/>
              </a:rPr>
              <a:t>estructurales: </a:t>
            </a:r>
            <a:r>
              <a:rPr lang="es-EC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ngIf</a:t>
            </a:r>
            <a:r>
              <a:rPr lang="es-EC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C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ngFor</a:t>
            </a:r>
            <a:r>
              <a:rPr lang="es-EC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C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ngSwitch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EC" sz="2200" b="1" i="1" dirty="0">
                <a:solidFill>
                  <a:srgbClr val="F67031"/>
                </a:solidFill>
                <a:latin typeface="Georgia"/>
                <a:ea typeface="Georgia"/>
                <a:cs typeface="Georgia"/>
              </a:rPr>
              <a:t>Directivas de atributo: </a:t>
            </a:r>
            <a:r>
              <a:rPr lang="es-EC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ngClass</a:t>
            </a:r>
            <a:r>
              <a:rPr lang="es-EC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C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ngStyle</a:t>
            </a:r>
            <a:r>
              <a:rPr lang="es-EC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C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ngModel</a:t>
            </a:r>
            <a:endParaRPr 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endParaRPr lang="es-EC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SzPts val="1400"/>
              <a:buChar char="▪"/>
            </a:pPr>
            <a:endParaRPr dirty="0">
              <a:solidFill>
                <a:srgbClr val="F670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7066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 idx="4294967295"/>
          </p:nvPr>
        </p:nvSpPr>
        <p:spPr>
          <a:xfrm>
            <a:off x="685800" y="28025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/>
              <a:t>GRACIAS</a:t>
            </a:r>
            <a:endParaRPr sz="7200" b="1" dirty="0"/>
          </a:p>
        </p:txBody>
      </p:sp>
      <p:grpSp>
        <p:nvGrpSpPr>
          <p:cNvPr id="163" name="Shape 163"/>
          <p:cNvGrpSpPr/>
          <p:nvPr/>
        </p:nvGrpSpPr>
        <p:grpSpPr>
          <a:xfrm>
            <a:off x="6791059" y="345962"/>
            <a:ext cx="1590883" cy="1590858"/>
            <a:chOff x="6643075" y="3664250"/>
            <a:chExt cx="407950" cy="407975"/>
          </a:xfrm>
        </p:grpSpPr>
        <p:sp>
          <p:nvSpPr>
            <p:cNvPr id="164" name="Shape 16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Shape 166"/>
          <p:cNvGrpSpPr/>
          <p:nvPr/>
        </p:nvGrpSpPr>
        <p:grpSpPr>
          <a:xfrm rot="1508271">
            <a:off x="798753" y="1851401"/>
            <a:ext cx="654063" cy="654026"/>
            <a:chOff x="576250" y="4319400"/>
            <a:chExt cx="442075" cy="442050"/>
          </a:xfrm>
        </p:grpSpPr>
        <p:sp>
          <p:nvSpPr>
            <p:cNvPr id="167" name="Shape 16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" name="Shape 171"/>
          <p:cNvSpPr/>
          <p:nvPr/>
        </p:nvSpPr>
        <p:spPr>
          <a:xfrm>
            <a:off x="6410281" y="713293"/>
            <a:ext cx="248676" cy="23744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 rot="2697569">
            <a:off x="8048925" y="1928866"/>
            <a:ext cx="377468" cy="36042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347545" y="1723093"/>
            <a:ext cx="151199" cy="14440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280187">
            <a:off x="6238008" y="1429475"/>
            <a:ext cx="151179" cy="144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1635350" y="1665933"/>
            <a:ext cx="5956025" cy="1074500"/>
          </a:xfrm>
          <a:custGeom>
            <a:avLst/>
            <a:gdLst/>
            <a:ahLst/>
            <a:cxnLst/>
            <a:rect l="0" t="0" r="0" b="0"/>
            <a:pathLst>
              <a:path w="238241" h="42980" extrusionOk="0">
                <a:moveTo>
                  <a:pt x="0" y="14049"/>
                </a:moveTo>
                <a:cubicBezTo>
                  <a:pt x="5476" y="8573"/>
                  <a:pt x="13935" y="7254"/>
                  <a:pt x="21126" y="4377"/>
                </a:cubicBezTo>
                <a:cubicBezTo>
                  <a:pt x="34915" y="-1140"/>
                  <a:pt x="51579" y="-1336"/>
                  <a:pt x="65669" y="3359"/>
                </a:cubicBezTo>
                <a:cubicBezTo>
                  <a:pt x="71835" y="5414"/>
                  <a:pt x="79874" y="8507"/>
                  <a:pt x="81450" y="14813"/>
                </a:cubicBezTo>
                <a:cubicBezTo>
                  <a:pt x="82973" y="20904"/>
                  <a:pt x="84783" y="28176"/>
                  <a:pt x="81704" y="33648"/>
                </a:cubicBezTo>
                <a:cubicBezTo>
                  <a:pt x="77323" y="41435"/>
                  <a:pt x="64779" y="44711"/>
                  <a:pt x="56251" y="42047"/>
                </a:cubicBezTo>
                <a:cubicBezTo>
                  <a:pt x="49198" y="39844"/>
                  <a:pt x="46785" y="28700"/>
                  <a:pt x="48107" y="21430"/>
                </a:cubicBezTo>
                <a:cubicBezTo>
                  <a:pt x="48970" y="16684"/>
                  <a:pt x="53054" y="12574"/>
                  <a:pt x="57270" y="10231"/>
                </a:cubicBezTo>
                <a:cubicBezTo>
                  <a:pt x="87007" y="-6292"/>
                  <a:pt x="121672" y="33365"/>
                  <a:pt x="155264" y="38739"/>
                </a:cubicBezTo>
                <a:cubicBezTo>
                  <a:pt x="174115" y="41755"/>
                  <a:pt x="194150" y="44396"/>
                  <a:pt x="212533" y="39248"/>
                </a:cubicBezTo>
                <a:cubicBezTo>
                  <a:pt x="225473" y="35624"/>
                  <a:pt x="238241" y="21633"/>
                  <a:pt x="238241" y="81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937942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0" y="575500"/>
            <a:ext cx="2547257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2800" dirty="0"/>
            </a:br>
            <a:br>
              <a:rPr lang="en" sz="2800" dirty="0"/>
            </a:br>
            <a:r>
              <a:rPr lang="en" sz="4000" dirty="0"/>
              <a:t>Que deber</a:t>
            </a:r>
            <a:r>
              <a:rPr lang="es-EC" sz="4000" dirty="0"/>
              <a:t>í</a:t>
            </a:r>
            <a:r>
              <a:rPr lang="en" sz="4000" dirty="0"/>
              <a:t>as conocer</a:t>
            </a:r>
            <a:br>
              <a:rPr lang="en" sz="2800" dirty="0"/>
            </a:br>
            <a:endParaRPr sz="2800" dirty="0"/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976465" y="1270660"/>
            <a:ext cx="5915608" cy="3285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HTML</a:t>
            </a: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CSS</a:t>
            </a: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Conocimientos Básicos de JavaScript</a:t>
            </a: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Conceptos  de Angular Básico</a:t>
            </a: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 curso es 100% práctico</a:t>
            </a: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endParaRPr lang="es-EC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SzPts val="1400"/>
              <a:buChar char="▪"/>
            </a:pPr>
            <a:endParaRPr dirty="0">
              <a:solidFill>
                <a:srgbClr val="F670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12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678178" y="16197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Tecnologías</a:t>
            </a:r>
            <a:endParaRPr lang="en-US" sz="6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54175-3306-4598-99F5-65B62CFCC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6065"/>
            <a:ext cx="9144000" cy="4058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2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859408" y="1616337"/>
            <a:ext cx="6163294" cy="28490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 Framework JavaScript</a:t>
            </a: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Para construir aplicaciones del lado del cliente</a:t>
            </a: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Creada Por Google</a:t>
            </a: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SPA – Single Page </a:t>
            </a:r>
            <a:r>
              <a:rPr lang="es-EC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Application</a:t>
            </a:r>
            <a:endParaRPr lang="es-EC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Utiliza el patrón MVC</a:t>
            </a: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endParaRPr lang="es-EC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457200" lvl="1">
              <a:spcBef>
                <a:spcPts val="600"/>
              </a:spcBef>
              <a:buFont typeface="Nunito Sans"/>
              <a:buChar char="▪"/>
            </a:pPr>
            <a:r>
              <a:rPr lang="es-EC" sz="2500" b="1" i="1" dirty="0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rPr>
              <a:t>Usando HTML, CSS y JavaScript</a:t>
            </a: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SzPts val="1400"/>
              <a:buChar char="▪"/>
            </a:pPr>
            <a:endParaRPr dirty="0">
              <a:solidFill>
                <a:srgbClr val="F67031"/>
              </a:solidFill>
            </a:endParaRPr>
          </a:p>
        </p:txBody>
      </p:sp>
      <p:sp>
        <p:nvSpPr>
          <p:cNvPr id="5" name="Shape 482"/>
          <p:cNvSpPr txBox="1">
            <a:spLocks noGrp="1"/>
          </p:cNvSpPr>
          <p:nvPr>
            <p:ph type="body" idx="1"/>
          </p:nvPr>
        </p:nvSpPr>
        <p:spPr>
          <a:xfrm>
            <a:off x="2920482" y="575500"/>
            <a:ext cx="610222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	</a:t>
            </a:r>
            <a:r>
              <a:rPr lang="en-US" sz="2800" dirty="0"/>
              <a:t>Que </a:t>
            </a:r>
            <a:r>
              <a:rPr lang="en-US" sz="2800" dirty="0" err="1"/>
              <a:t>es</a:t>
            </a:r>
            <a:r>
              <a:rPr lang="en-US" sz="2800" dirty="0"/>
              <a:t> angular?</a:t>
            </a:r>
            <a:endParaRPr sz="2400" dirty="0"/>
          </a:p>
        </p:txBody>
      </p:sp>
      <p:pic>
        <p:nvPicPr>
          <p:cNvPr id="8" name="Picture 12" descr="Resultado de imagen para angular">
            <a:extLst>
              <a:ext uri="{FF2B5EF4-FFF2-40B4-BE49-F238E27FC236}">
                <a16:creationId xmlns:a16="http://schemas.microsoft.com/office/drawing/2014/main" id="{2D0283EC-67FC-4CEE-883E-ABAC9811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6" y="1459440"/>
            <a:ext cx="2437685" cy="213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0059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Shape 241" descr="aoc7tslb1o8-lauren-mancke.jpg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>
            <a:spLocks noGrp="1"/>
          </p:cNvSpPr>
          <p:nvPr>
            <p:ph type="title" idx="4294967295"/>
          </p:nvPr>
        </p:nvSpPr>
        <p:spPr>
          <a:xfrm>
            <a:off x="237506" y="100"/>
            <a:ext cx="8621485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C" sz="3200" b="1" dirty="0"/>
              <a:t>Angular, es un </a:t>
            </a:r>
            <a:r>
              <a:rPr lang="es-EC" sz="3200" b="1" dirty="0" err="1"/>
              <a:t>framework</a:t>
            </a:r>
            <a:r>
              <a:rPr lang="es-EC" sz="3200" b="1" dirty="0"/>
              <a:t> para aplicaciones web desarrollado en </a:t>
            </a:r>
            <a:r>
              <a:rPr lang="es-EC" sz="3200" b="1" dirty="0" err="1"/>
              <a:t>TypeScript</a:t>
            </a:r>
            <a:r>
              <a:rPr lang="es-EC" sz="3200" b="1" dirty="0"/>
              <a:t>, de código abierto, mantenido por Google, que se utiliza para crear y mantener aplicaciones web de una sola página.</a:t>
            </a:r>
            <a:endParaRPr lang="en-US" sz="3200" b="1" dirty="0"/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729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678178" y="16197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Porqué Angular</a:t>
            </a:r>
            <a:endParaRPr lang="en-US" sz="6000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9"/>
          <a:stretch/>
        </p:blipFill>
        <p:spPr bwMode="auto">
          <a:xfrm>
            <a:off x="0" y="1119118"/>
            <a:ext cx="9138138" cy="4065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887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5" name="Shape 161"/>
          <p:cNvSpPr txBox="1">
            <a:spLocks/>
          </p:cNvSpPr>
          <p:nvPr/>
        </p:nvSpPr>
        <p:spPr>
          <a:xfrm>
            <a:off x="678178" y="161979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s-EC" sz="6000" dirty="0"/>
              <a:t>Porqué nuevo Angular</a:t>
            </a:r>
            <a:endParaRPr lang="en-US" sz="60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49"/>
          <a:stretch/>
        </p:blipFill>
        <p:spPr bwMode="auto">
          <a:xfrm>
            <a:off x="0" y="1121052"/>
            <a:ext cx="9138138" cy="402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3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11800</TotalTime>
  <Words>1181</Words>
  <Application>Microsoft Office PowerPoint</Application>
  <PresentationFormat>On-screen Show (16:9)</PresentationFormat>
  <Paragraphs>210</Paragraphs>
  <Slides>36</Slides>
  <Notes>36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Wingdings</vt:lpstr>
      <vt:lpstr>Georgia</vt:lpstr>
      <vt:lpstr>Arial</vt:lpstr>
      <vt:lpstr>Nunito Sans</vt:lpstr>
      <vt:lpstr>Calibri</vt:lpstr>
      <vt:lpstr>Ulysses template</vt:lpstr>
      <vt:lpstr>Capacitación de Angular </vt:lpstr>
      <vt:lpstr>    Contenido </vt:lpstr>
      <vt:lpstr>Tu deberás conocer los conceptos necesarios para construir tu propia aplicación angular </vt:lpstr>
      <vt:lpstr>  Que deberías conocer </vt:lpstr>
      <vt:lpstr>PowerPoint Presentation</vt:lpstr>
      <vt:lpstr>PowerPoint Presentation</vt:lpstr>
      <vt:lpstr>Angular, es un framework para aplicaciones web desarrollado en TypeScript, de código abierto, mantenido por Google, que se utiliza para crear y mantener aplicaciones web de una sola página.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Directivas 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dc:creator>Manuel Jesus Cepeda Arteaga</dc:creator>
  <cp:lastModifiedBy>Manuel Jesus Cepeda Arteaga</cp:lastModifiedBy>
  <cp:revision>77</cp:revision>
  <dcterms:modified xsi:type="dcterms:W3CDTF">2019-11-27T21:24:33Z</dcterms:modified>
</cp:coreProperties>
</file>